
<file path=[Content_Types].xml><?xml version="1.0" encoding="utf-8"?>
<Types xmlns="http://schemas.openxmlformats.org/package/2006/content-types">
  <Default Extension="png" ContentType="image/png"/>
  <Default Extension="jpeg" ContentType="image/jpeg"/>
  <Default Extension="emf" ContentType="image/x-emf"/>
  <Default Extension="MOV" ContentType="video/unknown"/>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0" r:id="rId2"/>
  </p:sldMasterIdLst>
  <p:notesMasterIdLst>
    <p:notesMasterId r:id="rId20"/>
  </p:notesMasterIdLst>
  <p:handoutMasterIdLst>
    <p:handoutMasterId r:id="rId21"/>
  </p:handoutMasterIdLst>
  <p:sldIdLst>
    <p:sldId id="256" r:id="rId3"/>
    <p:sldId id="257" r:id="rId4"/>
    <p:sldId id="258" r:id="rId5"/>
    <p:sldId id="261" r:id="rId6"/>
    <p:sldId id="260" r:id="rId7"/>
    <p:sldId id="276" r:id="rId8"/>
    <p:sldId id="274" r:id="rId9"/>
    <p:sldId id="279" r:id="rId10"/>
    <p:sldId id="263" r:id="rId11"/>
    <p:sldId id="264" r:id="rId12"/>
    <p:sldId id="272" r:id="rId13"/>
    <p:sldId id="283" r:id="rId14"/>
    <p:sldId id="267" r:id="rId15"/>
    <p:sldId id="259" r:id="rId16"/>
    <p:sldId id="273" r:id="rId17"/>
    <p:sldId id="278" r:id="rId18"/>
    <p:sldId id="26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elli Wasserm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68" autoAdjust="0"/>
    <p:restoredTop sz="83837" autoAdjust="0"/>
  </p:normalViewPr>
  <p:slideViewPr>
    <p:cSldViewPr>
      <p:cViewPr varScale="1">
        <p:scale>
          <a:sx n="70" d="100"/>
          <a:sy n="70" d="100"/>
        </p:scale>
        <p:origin x="-462" y="-96"/>
      </p:cViewPr>
      <p:guideLst>
        <p:guide orient="horz" pos="2160"/>
        <p:guide pos="2880"/>
      </p:guideLst>
    </p:cSldViewPr>
  </p:slideViewPr>
  <p:notesTextViewPr>
    <p:cViewPr>
      <p:scale>
        <a:sx n="1" d="1"/>
        <a:sy n="1" d="1"/>
      </p:scale>
      <p:origin x="0" y="0"/>
    </p:cViewPr>
  </p:notesTextViewPr>
  <p:sorterViewPr>
    <p:cViewPr>
      <p:scale>
        <a:sx n="100" d="100"/>
        <a:sy n="100" d="100"/>
      </p:scale>
      <p:origin x="0" y="85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335986-2BAE-4D41-ACD7-FE0EC355A432}" type="datetimeFigureOut">
              <a:rPr lang="en-US" smtClean="0"/>
              <a:t>2/27/2016</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E02F363-116D-45A4-948C-25C27BAB0BD7}" type="slidenum">
              <a:rPr lang="en-US" smtClean="0"/>
              <a:t>‹#›</a:t>
            </a:fld>
            <a:endParaRPr lang="en-US" dirty="0"/>
          </a:p>
        </p:txBody>
      </p:sp>
    </p:spTree>
    <p:extLst>
      <p:ext uri="{BB962C8B-B14F-4D97-AF65-F5344CB8AC3E}">
        <p14:creationId xmlns:p14="http://schemas.microsoft.com/office/powerpoint/2010/main" val="6127459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C2BE05-A597-431F-BA35-CD972B93B49C}" type="datetimeFigureOut">
              <a:rPr lang="en-US" smtClean="0"/>
              <a:t>2/27/2016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B5B749-FE90-461D-84F4-4BE5EED081ED}" type="slidenum">
              <a:rPr lang="en-US" smtClean="0"/>
              <a:t>‹#›</a:t>
            </a:fld>
            <a:endParaRPr lang="en-US" dirty="0"/>
          </a:p>
        </p:txBody>
      </p:sp>
    </p:spTree>
    <p:extLst>
      <p:ext uri="{BB962C8B-B14F-4D97-AF65-F5344CB8AC3E}">
        <p14:creationId xmlns:p14="http://schemas.microsoft.com/office/powerpoint/2010/main" val="18671525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1</a:t>
            </a:fld>
            <a:endParaRPr lang="en-US" dirty="0"/>
          </a:p>
        </p:txBody>
      </p:sp>
    </p:spTree>
    <p:extLst>
      <p:ext uri="{BB962C8B-B14F-4D97-AF65-F5344CB8AC3E}">
        <p14:creationId xmlns:p14="http://schemas.microsoft.com/office/powerpoint/2010/main" val="3952470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11</a:t>
            </a:fld>
            <a:endParaRPr lang="en-US" dirty="0"/>
          </a:p>
        </p:txBody>
      </p:sp>
    </p:spTree>
    <p:extLst>
      <p:ext uri="{BB962C8B-B14F-4D97-AF65-F5344CB8AC3E}">
        <p14:creationId xmlns:p14="http://schemas.microsoft.com/office/powerpoint/2010/main" val="2992162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5CB5B749-FE90-461D-84F4-4BE5EED081ED}" type="slidenum">
              <a:rPr lang="en-US" smtClean="0"/>
              <a:t>13</a:t>
            </a:fld>
            <a:endParaRPr lang="en-US" dirty="0"/>
          </a:p>
        </p:txBody>
      </p:sp>
    </p:spTree>
    <p:extLst>
      <p:ext uri="{BB962C8B-B14F-4D97-AF65-F5344CB8AC3E}">
        <p14:creationId xmlns:p14="http://schemas.microsoft.com/office/powerpoint/2010/main" val="28292523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14</a:t>
            </a:fld>
            <a:endParaRPr lang="en-US" dirty="0"/>
          </a:p>
        </p:txBody>
      </p:sp>
    </p:spTree>
    <p:extLst>
      <p:ext uri="{BB962C8B-B14F-4D97-AF65-F5344CB8AC3E}">
        <p14:creationId xmlns:p14="http://schemas.microsoft.com/office/powerpoint/2010/main" val="3080524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5CB5B749-FE90-461D-84F4-4BE5EED081ED}" type="slidenum">
              <a:rPr lang="en-US" smtClean="0"/>
              <a:t>15</a:t>
            </a:fld>
            <a:endParaRPr lang="en-US" dirty="0"/>
          </a:p>
        </p:txBody>
      </p:sp>
    </p:spTree>
    <p:extLst>
      <p:ext uri="{BB962C8B-B14F-4D97-AF65-F5344CB8AC3E}">
        <p14:creationId xmlns:p14="http://schemas.microsoft.com/office/powerpoint/2010/main" val="1260966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5CB5B749-FE90-461D-84F4-4BE5EED081ED}" type="slidenum">
              <a:rPr lang="en-US" smtClean="0"/>
              <a:t>17</a:t>
            </a:fld>
            <a:endParaRPr lang="en-US" dirty="0"/>
          </a:p>
        </p:txBody>
      </p:sp>
    </p:spTree>
    <p:extLst>
      <p:ext uri="{BB962C8B-B14F-4D97-AF65-F5344CB8AC3E}">
        <p14:creationId xmlns:p14="http://schemas.microsoft.com/office/powerpoint/2010/main" val="2569645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5CB5B749-FE90-461D-84F4-4BE5EED081ED}" type="slidenum">
              <a:rPr lang="en-US" smtClean="0"/>
              <a:t>2</a:t>
            </a:fld>
            <a:endParaRPr lang="en-US" dirty="0"/>
          </a:p>
        </p:txBody>
      </p:sp>
    </p:spTree>
    <p:extLst>
      <p:ext uri="{BB962C8B-B14F-4D97-AF65-F5344CB8AC3E}">
        <p14:creationId xmlns:p14="http://schemas.microsoft.com/office/powerpoint/2010/main" val="11018428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3</a:t>
            </a:fld>
            <a:endParaRPr lang="en-US" dirty="0"/>
          </a:p>
        </p:txBody>
      </p:sp>
    </p:spTree>
    <p:extLst>
      <p:ext uri="{BB962C8B-B14F-4D97-AF65-F5344CB8AC3E}">
        <p14:creationId xmlns:p14="http://schemas.microsoft.com/office/powerpoint/2010/main" val="1211051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love Math because they understand it.</a:t>
            </a:r>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4</a:t>
            </a:fld>
            <a:endParaRPr lang="en-US" dirty="0"/>
          </a:p>
        </p:txBody>
      </p:sp>
    </p:spTree>
    <p:extLst>
      <p:ext uri="{BB962C8B-B14F-4D97-AF65-F5344CB8AC3E}">
        <p14:creationId xmlns:p14="http://schemas.microsoft.com/office/powerpoint/2010/main" val="2291729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Independent work</a:t>
            </a:r>
          </a:p>
          <a:p>
            <a:r>
              <a:rPr lang="en-US" dirty="0" smtClean="0"/>
              <a:t>Rote memorization					Collaboration</a:t>
            </a:r>
          </a:p>
          <a:p>
            <a:r>
              <a:rPr lang="en-US" dirty="0" smtClean="0"/>
              <a:t>Lacks facilitation from teacher				Sharing of ideas and learning</a:t>
            </a:r>
          </a:p>
          <a:p>
            <a:r>
              <a:rPr lang="en-US" dirty="0" smtClean="0"/>
              <a:t>Expectations the</a:t>
            </a:r>
            <a:r>
              <a:rPr lang="en-US" baseline="0" dirty="0" smtClean="0"/>
              <a:t> same for every student				Multiple entry points</a:t>
            </a:r>
          </a:p>
          <a:p>
            <a:r>
              <a:rPr lang="en-US" baseline="0" dirty="0" smtClean="0"/>
              <a:t>Giving a quiz/test does need increase multiplication skills		Individualized</a:t>
            </a:r>
          </a:p>
          <a:p>
            <a:r>
              <a:rPr lang="en-US" baseline="0" dirty="0" smtClean="0"/>
              <a:t>Timed tests creates stress </a:t>
            </a:r>
            <a:endParaRPr lang="en-US" dirty="0" smtClean="0"/>
          </a:p>
        </p:txBody>
      </p:sp>
      <p:sp>
        <p:nvSpPr>
          <p:cNvPr id="4" name="Slide Number Placeholder 3"/>
          <p:cNvSpPr>
            <a:spLocks noGrp="1"/>
          </p:cNvSpPr>
          <p:nvPr>
            <p:ph type="sldNum" sz="quarter" idx="10"/>
          </p:nvPr>
        </p:nvSpPr>
        <p:spPr/>
        <p:txBody>
          <a:bodyPr/>
          <a:lstStyle/>
          <a:p>
            <a:fld id="{5CB5B749-FE90-461D-84F4-4BE5EED081ED}" type="slidenum">
              <a:rPr lang="en-US" smtClean="0"/>
              <a:t>5</a:t>
            </a:fld>
            <a:endParaRPr lang="en-US" dirty="0"/>
          </a:p>
        </p:txBody>
      </p:sp>
    </p:spTree>
    <p:extLst>
      <p:ext uri="{BB962C8B-B14F-4D97-AF65-F5344CB8AC3E}">
        <p14:creationId xmlns:p14="http://schemas.microsoft.com/office/powerpoint/2010/main" val="3597845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Different entry points</a:t>
            </a:r>
          </a:p>
          <a:p>
            <a:r>
              <a:rPr lang="en-US" dirty="0" smtClean="0"/>
              <a:t>The students had difficulty</a:t>
            </a:r>
            <a:r>
              <a:rPr lang="en-US" baseline="0" dirty="0" smtClean="0"/>
              <a:t> understanding the difference and connection between area and perimeter. </a:t>
            </a:r>
          </a:p>
          <a:p>
            <a:r>
              <a:rPr lang="en-US" baseline="0" dirty="0" smtClean="0"/>
              <a:t>The language is not part of the students’ everyday world.</a:t>
            </a:r>
          </a:p>
          <a:p>
            <a:r>
              <a:rPr lang="en-US" baseline="0" dirty="0" smtClean="0"/>
              <a:t>We learned from the students’ misconceptions that we needed to change the language of the problem.</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6</a:t>
            </a:fld>
            <a:endParaRPr lang="en-US" dirty="0"/>
          </a:p>
        </p:txBody>
      </p:sp>
    </p:spTree>
    <p:extLst>
      <p:ext uri="{BB962C8B-B14F-4D97-AF65-F5344CB8AC3E}">
        <p14:creationId xmlns:p14="http://schemas.microsoft.com/office/powerpoint/2010/main" val="3644962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CB5B749-FE90-461D-84F4-4BE5EED081ED}" type="slidenum">
              <a:rPr lang="en-US" smtClean="0"/>
              <a:t>7</a:t>
            </a:fld>
            <a:endParaRPr lang="en-US" dirty="0"/>
          </a:p>
        </p:txBody>
      </p:sp>
    </p:spTree>
    <p:extLst>
      <p:ext uri="{BB962C8B-B14F-4D97-AF65-F5344CB8AC3E}">
        <p14:creationId xmlns:p14="http://schemas.microsoft.com/office/powerpoint/2010/main" val="1734014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5CB5B749-FE90-461D-84F4-4BE5EED081ED}" type="slidenum">
              <a:rPr lang="en-US" smtClean="0"/>
              <a:t>9</a:t>
            </a:fld>
            <a:endParaRPr lang="en-US" dirty="0"/>
          </a:p>
        </p:txBody>
      </p:sp>
    </p:spTree>
    <p:extLst>
      <p:ext uri="{BB962C8B-B14F-4D97-AF65-F5344CB8AC3E}">
        <p14:creationId xmlns:p14="http://schemas.microsoft.com/office/powerpoint/2010/main" val="338119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10"/>
          </p:nvPr>
        </p:nvSpPr>
        <p:spPr/>
        <p:txBody>
          <a:bodyPr/>
          <a:lstStyle/>
          <a:p>
            <a:fld id="{5CB5B749-FE90-461D-84F4-4BE5EED081ED}" type="slidenum">
              <a:rPr lang="en-US" smtClean="0"/>
              <a:t>10</a:t>
            </a:fld>
            <a:endParaRPr lang="en-US" dirty="0"/>
          </a:p>
        </p:txBody>
      </p:sp>
    </p:spTree>
    <p:extLst>
      <p:ext uri="{BB962C8B-B14F-4D97-AF65-F5344CB8AC3E}">
        <p14:creationId xmlns:p14="http://schemas.microsoft.com/office/powerpoint/2010/main" val="16970264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DCB25D48-3FD6-4C19-97E7-F28351F54FC1}" type="datetimeFigureOut">
              <a:rPr lang="en-US" smtClean="0"/>
              <a:t>2/27/2016</a:t>
            </a:fld>
            <a:endParaRPr lang="en-US" dirty="0"/>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DE21C9FF-C654-458D-A459-20D2830A77A2}"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E21C9FF-C654-458D-A459-20D2830A77A2}"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E21C9FF-C654-458D-A459-20D2830A77A2}"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0943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09098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302561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9343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69851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911696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7674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47657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E21C9FF-C654-458D-A459-20D2830A77A2}" type="slidenum">
              <a:rPr lang="en-US" smtClean="0"/>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34549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413402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B2D6AA8-0973-4244-9DA3-BBDAD23472B0}" type="datetimeFigureOut">
              <a:rPr lang="en-US" smtClean="0">
                <a:solidFill>
                  <a:prstClr val="black">
                    <a:tint val="75000"/>
                  </a:prstClr>
                </a:solidFill>
              </a:rPr>
              <a:pPr/>
              <a:t>2/27/2016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050AC152-8C75-CA45-BDC9-D93C6E21E3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4004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E21C9FF-C654-458D-A459-20D2830A77A2}"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E21C9FF-C654-458D-A459-20D2830A77A2}" type="slidenum">
              <a:rPr lang="en-US" smtClean="0"/>
              <a:t>‹#›</a:t>
            </a:fld>
            <a:endParaRPr lang="en-US" dirty="0"/>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E21C9FF-C654-458D-A459-20D2830A77A2}" type="slidenum">
              <a:rPr lang="en-US" smtClean="0"/>
              <a:t>‹#›</a:t>
            </a:fld>
            <a:endParaRPr lang="en-US" dirty="0"/>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E21C9FF-C654-458D-A459-20D2830A77A2}"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CB25D48-3FD6-4C19-97E7-F28351F54FC1}" type="datetimeFigureOut">
              <a:rPr lang="en-US" smtClean="0"/>
              <a:t>2/27/2016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E21C9FF-C654-458D-A459-20D2830A77A2}"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DCB25D48-3FD6-4C19-97E7-F28351F54FC1}" type="datetimeFigureOut">
              <a:rPr lang="en-US" smtClean="0"/>
              <a:t>2/27/2016</a:t>
            </a:fld>
            <a:endParaRPr lang="en-US" dirty="0"/>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DE21C9FF-C654-458D-A459-20D2830A77A2}"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DCB25D48-3FD6-4C19-97E7-F28351F54FC1}" type="datetimeFigureOut">
              <a:rPr lang="en-US" smtClean="0"/>
              <a:t>2/27/2016</a:t>
            </a:fld>
            <a:endParaRPr lang="en-US" dirty="0"/>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DE21C9FF-C654-458D-A459-20D2830A77A2}"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5.tif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DCB25D48-3FD6-4C19-97E7-F28351F54FC1}" type="datetimeFigureOut">
              <a:rPr lang="en-US" smtClean="0"/>
              <a:t>2/27/2016</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DE21C9FF-C654-458D-A459-20D2830A77A2}"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3B2D6AA8-0973-4244-9DA3-BBDAD23472B0}" type="datetimeFigureOut">
              <a:rPr lang="en-US" smtClean="0">
                <a:solidFill>
                  <a:prstClr val="black">
                    <a:tint val="75000"/>
                  </a:prstClr>
                </a:solidFill>
              </a:rPr>
              <a:pPr defTabSz="457200"/>
              <a:t>2/27/2016</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050AC152-8C75-CA45-BDC9-D93C6E21E3B8}"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949020464"/>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OV"/><Relationship Id="rId1" Type="http://schemas.microsoft.com/office/2007/relationships/media" Target="../media/media1.MOV"/><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5 L’s of the Common Core Math Classroom</a:t>
            </a:r>
            <a:endParaRPr lang="en-US" dirty="0"/>
          </a:p>
        </p:txBody>
      </p:sp>
      <p:sp>
        <p:nvSpPr>
          <p:cNvPr id="7" name="Content Placeholder 6"/>
          <p:cNvSpPr>
            <a:spLocks noGrp="1"/>
          </p:cNvSpPr>
          <p:nvPr>
            <p:ph sz="half" idx="1"/>
          </p:nvPr>
        </p:nvSpPr>
        <p:spPr/>
        <p:txBody>
          <a:bodyPr>
            <a:normAutofit/>
          </a:bodyPr>
          <a:lstStyle/>
          <a:p>
            <a:r>
              <a:rPr lang="en-US" dirty="0" smtClean="0"/>
              <a:t>        </a:t>
            </a:r>
            <a:endParaRPr lang="en-US" dirty="0"/>
          </a:p>
        </p:txBody>
      </p:sp>
      <p:sp>
        <p:nvSpPr>
          <p:cNvPr id="3" name="Subtitle 2"/>
          <p:cNvSpPr>
            <a:spLocks noGrp="1"/>
          </p:cNvSpPr>
          <p:nvPr>
            <p:ph sz="half" idx="2"/>
          </p:nvPr>
        </p:nvSpPr>
        <p:spPr/>
        <p:txBody>
          <a:bodyPr>
            <a:normAutofit/>
          </a:bodyPr>
          <a:lstStyle/>
          <a:p>
            <a:pPr marL="0" indent="0">
              <a:buNone/>
            </a:pPr>
            <a:endParaRPr lang="en-US" sz="4800" dirty="0" smtClean="0"/>
          </a:p>
          <a:p>
            <a:r>
              <a:rPr lang="en-US" sz="4800" dirty="0" smtClean="0"/>
              <a:t> </a:t>
            </a:r>
            <a:r>
              <a:rPr lang="en-US" sz="6600" b="1" dirty="0" err="1" smtClean="0"/>
              <a:t>MaTHink</a:t>
            </a:r>
            <a:endParaRPr lang="en-US" sz="6600" b="1" dirty="0" smtClean="0"/>
          </a:p>
          <a:p>
            <a:r>
              <a:rPr lang="en-US" sz="4800" dirty="0" smtClean="0"/>
              <a:t>  </a:t>
            </a:r>
            <a:r>
              <a:rPr lang="en-US" sz="6600" b="1" dirty="0" smtClean="0"/>
              <a:t>Riverside</a:t>
            </a:r>
          </a:p>
          <a:p>
            <a:r>
              <a:rPr lang="en-US" sz="3600" b="1" dirty="0" smtClean="0"/>
              <a:t>February 27, 2016</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1524000"/>
            <a:ext cx="3726673" cy="4668694"/>
          </a:xfrm>
          <a:prstGeom prst="rect">
            <a:avLst/>
          </a:prstGeom>
        </p:spPr>
      </p:pic>
    </p:spTree>
    <p:extLst>
      <p:ext uri="{BB962C8B-B14F-4D97-AF65-F5344CB8AC3E}">
        <p14:creationId xmlns:p14="http://schemas.microsoft.com/office/powerpoint/2010/main" val="18920879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a:t>
            </a:r>
            <a:endParaRPr lang="en-US" dirty="0"/>
          </a:p>
        </p:txBody>
      </p:sp>
      <p:sp>
        <p:nvSpPr>
          <p:cNvPr id="3" name="Content Placeholder 2"/>
          <p:cNvSpPr>
            <a:spLocks noGrp="1"/>
          </p:cNvSpPr>
          <p:nvPr>
            <p:ph idx="1"/>
          </p:nvPr>
        </p:nvSpPr>
        <p:spPr/>
        <p:txBody>
          <a:bodyPr/>
          <a:lstStyle/>
          <a:p>
            <a:r>
              <a:rPr lang="en-US" sz="3200" dirty="0" smtClean="0"/>
              <a:t>Example:  4/5 ÷ 2/5</a:t>
            </a:r>
          </a:p>
          <a:p>
            <a:pPr lvl="1"/>
            <a:r>
              <a:rPr lang="en-US" sz="3200" dirty="0" smtClean="0"/>
              <a:t>Before… </a:t>
            </a:r>
          </a:p>
          <a:p>
            <a:pPr lvl="1"/>
            <a:r>
              <a:rPr lang="en-US" sz="3200" dirty="0" smtClean="0"/>
              <a:t>After…</a:t>
            </a:r>
            <a:endParaRPr lang="en-US" sz="3200" dirty="0"/>
          </a:p>
          <a:p>
            <a:pPr marL="365760" lvl="1" indent="0">
              <a:buNone/>
            </a:pPr>
            <a:endParaRPr lang="en-US" dirty="0" smtClean="0"/>
          </a:p>
        </p:txBody>
      </p:sp>
    </p:spTree>
    <p:extLst>
      <p:ext uri="{BB962C8B-B14F-4D97-AF65-F5344CB8AC3E}">
        <p14:creationId xmlns:p14="http://schemas.microsoft.com/office/powerpoint/2010/main" val="19303450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do you know </a:t>
            </a:r>
            <a:r>
              <a:rPr lang="en-US" i="1" dirty="0" smtClean="0"/>
              <a:t>learning</a:t>
            </a:r>
            <a:r>
              <a:rPr lang="en-US" dirty="0" smtClean="0"/>
              <a:t> has taken place?</a:t>
            </a:r>
            <a:endParaRPr lang="en-US" dirty="0"/>
          </a:p>
        </p:txBody>
      </p:sp>
      <p:sp>
        <p:nvSpPr>
          <p:cNvPr id="3" name="Content Placeholder 2"/>
          <p:cNvSpPr>
            <a:spLocks noGrp="1"/>
          </p:cNvSpPr>
          <p:nvPr>
            <p:ph idx="1"/>
          </p:nvPr>
        </p:nvSpPr>
        <p:spPr/>
        <p:txBody>
          <a:bodyPr/>
          <a:lstStyle/>
          <a:p>
            <a:r>
              <a:rPr lang="en-US" sz="3200" dirty="0" smtClean="0"/>
              <a:t>Looking…</a:t>
            </a:r>
          </a:p>
          <a:p>
            <a:r>
              <a:rPr lang="en-US" sz="3200" dirty="0" smtClean="0"/>
              <a:t>Listening…</a:t>
            </a:r>
          </a:p>
          <a:p>
            <a:r>
              <a:rPr lang="en-US" sz="3200" dirty="0" smtClean="0"/>
              <a:t>Using the language</a:t>
            </a:r>
          </a:p>
          <a:p>
            <a:r>
              <a:rPr lang="en-US" sz="3200" dirty="0" smtClean="0"/>
              <a:t>Engaged in the learning</a:t>
            </a:r>
          </a:p>
          <a:p>
            <a:r>
              <a:rPr lang="en-US" sz="3200" dirty="0" smtClean="0"/>
              <a:t>Excited about sharing their learning</a:t>
            </a:r>
          </a:p>
          <a:p>
            <a:endParaRPr lang="en-US" dirty="0" smtClean="0"/>
          </a:p>
          <a:p>
            <a:endParaRPr lang="en-US" dirty="0"/>
          </a:p>
        </p:txBody>
      </p:sp>
    </p:spTree>
    <p:extLst>
      <p:ext uri="{BB962C8B-B14F-4D97-AF65-F5344CB8AC3E}">
        <p14:creationId xmlns:p14="http://schemas.microsoft.com/office/powerpoint/2010/main" val="30205402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Students engaged in learning!</a:t>
            </a:r>
            <a:endParaRPr lang="en-US" dirty="0"/>
          </a:p>
        </p:txBody>
      </p:sp>
      <p:pic>
        <p:nvPicPr>
          <p:cNvPr id="4" name="number line video.MO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463675" y="2174875"/>
            <a:ext cx="6196013" cy="3490913"/>
          </a:xfrm>
        </p:spPr>
      </p:pic>
    </p:spTree>
    <p:extLst>
      <p:ext uri="{BB962C8B-B14F-4D97-AF65-F5344CB8AC3E}">
        <p14:creationId xmlns:p14="http://schemas.microsoft.com/office/powerpoint/2010/main" val="2365984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LOVING - Student Quotes</a:t>
            </a:r>
            <a:endParaRPr lang="en-US" dirty="0"/>
          </a:p>
        </p:txBody>
      </p:sp>
      <p:sp>
        <p:nvSpPr>
          <p:cNvPr id="3" name="Content Placeholder 2"/>
          <p:cNvSpPr>
            <a:spLocks noGrp="1"/>
          </p:cNvSpPr>
          <p:nvPr>
            <p:ph idx="1"/>
          </p:nvPr>
        </p:nvSpPr>
        <p:spPr/>
        <p:txBody>
          <a:bodyPr/>
          <a:lstStyle/>
          <a:p>
            <a:r>
              <a:rPr lang="en-US" dirty="0" smtClean="0"/>
              <a:t>“I like math!”</a:t>
            </a:r>
          </a:p>
          <a:p>
            <a:r>
              <a:rPr lang="en-US" dirty="0" smtClean="0"/>
              <a:t>“Math is fun!”</a:t>
            </a:r>
          </a:p>
          <a:p>
            <a:r>
              <a:rPr lang="en-US" dirty="0" smtClean="0"/>
              <a:t>“I like the way you showed me a different way to do the problem.</a:t>
            </a:r>
          </a:p>
          <a:p>
            <a:r>
              <a:rPr lang="en-US" dirty="0" smtClean="0"/>
              <a:t>“I get it when I do it this way!”</a:t>
            </a:r>
          </a:p>
          <a:p>
            <a:r>
              <a:rPr lang="en-US" dirty="0" smtClean="0"/>
              <a:t>“Can we do more?”</a:t>
            </a:r>
          </a:p>
          <a:p>
            <a:r>
              <a:rPr lang="en-US" dirty="0" smtClean="0"/>
              <a:t>“Can I share my thinking?”</a:t>
            </a:r>
          </a:p>
          <a:p>
            <a:endParaRPr lang="en-US" dirty="0"/>
          </a:p>
        </p:txBody>
      </p:sp>
    </p:spTree>
    <p:extLst>
      <p:ext uri="{BB962C8B-B14F-4D97-AF65-F5344CB8AC3E}">
        <p14:creationId xmlns:p14="http://schemas.microsoft.com/office/powerpoint/2010/main" val="20996389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5915377" cy="1202485"/>
          </a:xfrm>
        </p:spPr>
        <p:txBody>
          <a:bodyPr/>
          <a:lstStyle/>
          <a:p>
            <a:r>
              <a:rPr lang="en-US" dirty="0" smtClean="0"/>
              <a:t>The Cake Problem</a:t>
            </a:r>
            <a:endParaRPr lang="en-US" dirty="0"/>
          </a:p>
        </p:txBody>
      </p:sp>
      <p:sp>
        <p:nvSpPr>
          <p:cNvPr id="3" name="Content Placeholder 2"/>
          <p:cNvSpPr>
            <a:spLocks noGrp="1"/>
          </p:cNvSpPr>
          <p:nvPr>
            <p:ph idx="1"/>
          </p:nvPr>
        </p:nvSpPr>
        <p:spPr>
          <a:xfrm>
            <a:off x="1066800" y="2119256"/>
            <a:ext cx="5410200" cy="3900543"/>
          </a:xfrm>
        </p:spPr>
        <p:txBody>
          <a:bodyPr>
            <a:noAutofit/>
          </a:bodyPr>
          <a:lstStyle/>
          <a:p>
            <a:r>
              <a:rPr lang="en-US" sz="3200" dirty="0" smtClean="0"/>
              <a:t>Ana took 1/6</a:t>
            </a:r>
            <a:r>
              <a:rPr lang="en-US" sz="3200" baseline="30000" dirty="0"/>
              <a:t> </a:t>
            </a:r>
            <a:r>
              <a:rPr lang="en-US" sz="3200" dirty="0" smtClean="0"/>
              <a:t> </a:t>
            </a:r>
            <a:r>
              <a:rPr lang="en-US" sz="3200" dirty="0"/>
              <a:t>of a </a:t>
            </a:r>
            <a:r>
              <a:rPr lang="en-US" sz="3200" dirty="0" smtClean="0"/>
              <a:t>cake and Barry took </a:t>
            </a:r>
            <a:r>
              <a:rPr lang="en-US" sz="3200" dirty="0"/>
              <a:t>60% of </a:t>
            </a:r>
            <a:r>
              <a:rPr lang="en-US" sz="3200" dirty="0" smtClean="0"/>
              <a:t>what remained.  Now, what fraction of </a:t>
            </a:r>
            <a:r>
              <a:rPr lang="en-US" sz="3200" dirty="0"/>
              <a:t>the original cake is left? </a:t>
            </a:r>
            <a:r>
              <a:rPr lang="en-US" sz="3200" dirty="0" smtClean="0"/>
              <a:t> Show completely your method of solution.</a:t>
            </a:r>
            <a:endParaRPr lang="en-US" sz="3200" dirty="0"/>
          </a:p>
        </p:txBody>
      </p:sp>
      <p:pic>
        <p:nvPicPr>
          <p:cNvPr id="4" name="Picture 3"/>
          <p:cNvPicPr>
            <a:picLocks noChangeAspect="1"/>
          </p:cNvPicPr>
          <p:nvPr/>
        </p:nvPicPr>
        <p:blipFill>
          <a:blip r:embed="rId3"/>
          <a:stretch>
            <a:fillRect/>
          </a:stretch>
        </p:blipFill>
        <p:spPr>
          <a:xfrm>
            <a:off x="6629399" y="1905000"/>
            <a:ext cx="2205975" cy="3505200"/>
          </a:xfrm>
          <a:prstGeom prst="rect">
            <a:avLst/>
          </a:prstGeom>
        </p:spPr>
      </p:pic>
    </p:spTree>
    <p:extLst>
      <p:ext uri="{BB962C8B-B14F-4D97-AF65-F5344CB8AC3E}">
        <p14:creationId xmlns:p14="http://schemas.microsoft.com/office/powerpoint/2010/main" val="1014037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5915377" cy="1202485"/>
          </a:xfrm>
        </p:spPr>
        <p:txBody>
          <a:bodyPr/>
          <a:lstStyle/>
          <a:p>
            <a:r>
              <a:rPr lang="en-US" dirty="0" smtClean="0"/>
              <a:t>The Cake Problem</a:t>
            </a:r>
            <a:endParaRPr lang="en-US" dirty="0"/>
          </a:p>
        </p:txBody>
      </p:sp>
      <p:sp>
        <p:nvSpPr>
          <p:cNvPr id="3" name="Content Placeholder 2"/>
          <p:cNvSpPr>
            <a:spLocks noGrp="1"/>
          </p:cNvSpPr>
          <p:nvPr>
            <p:ph idx="1"/>
          </p:nvPr>
        </p:nvSpPr>
        <p:spPr>
          <a:xfrm>
            <a:off x="1066800" y="2119256"/>
            <a:ext cx="5410200" cy="3824343"/>
          </a:xfrm>
        </p:spPr>
        <p:txBody>
          <a:bodyPr>
            <a:noAutofit/>
          </a:bodyPr>
          <a:lstStyle/>
          <a:p>
            <a:r>
              <a:rPr lang="en-US" sz="3200" dirty="0" smtClean="0"/>
              <a:t>Would the amount remaining be the same as in Part A, if instead Ana took </a:t>
            </a:r>
            <a:r>
              <a:rPr lang="en-US" sz="3200" dirty="0"/>
              <a:t>60% </a:t>
            </a:r>
            <a:r>
              <a:rPr lang="en-US" sz="3200" dirty="0" smtClean="0"/>
              <a:t>of the original cake </a:t>
            </a:r>
            <a:r>
              <a:rPr lang="en-US" sz="3200" dirty="0"/>
              <a:t>and Barry takes 1/6</a:t>
            </a:r>
            <a:r>
              <a:rPr lang="en-US" sz="3200" baseline="30000" dirty="0"/>
              <a:t>th</a:t>
            </a:r>
            <a:r>
              <a:rPr lang="en-US" sz="3200" dirty="0"/>
              <a:t> of the remains?  How much of the original cake is left</a:t>
            </a:r>
            <a:r>
              <a:rPr lang="en-US" sz="3200" dirty="0" smtClean="0"/>
              <a:t>?</a:t>
            </a:r>
            <a:endParaRPr lang="en-US" sz="3200" dirty="0"/>
          </a:p>
        </p:txBody>
      </p:sp>
      <p:pic>
        <p:nvPicPr>
          <p:cNvPr id="5" name="Picture 4"/>
          <p:cNvPicPr>
            <a:picLocks noChangeAspect="1"/>
          </p:cNvPicPr>
          <p:nvPr/>
        </p:nvPicPr>
        <p:blipFill>
          <a:blip r:embed="rId3"/>
          <a:stretch>
            <a:fillRect/>
          </a:stretch>
        </p:blipFill>
        <p:spPr>
          <a:xfrm>
            <a:off x="6629399" y="1905000"/>
            <a:ext cx="2205975" cy="3505200"/>
          </a:xfrm>
          <a:prstGeom prst="rect">
            <a:avLst/>
          </a:prstGeom>
        </p:spPr>
      </p:pic>
    </p:spTree>
    <p:extLst>
      <p:ext uri="{BB962C8B-B14F-4D97-AF65-F5344CB8AC3E}">
        <p14:creationId xmlns:p14="http://schemas.microsoft.com/office/powerpoint/2010/main" val="3722070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Questions?/Comments</a:t>
            </a:r>
            <a:endParaRPr lang="en-US" dirty="0"/>
          </a:p>
        </p:txBody>
      </p:sp>
      <p:sp>
        <p:nvSpPr>
          <p:cNvPr id="7" name="Text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597179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Quotes</a:t>
            </a:r>
            <a:endParaRPr lang="en-US" dirty="0"/>
          </a:p>
        </p:txBody>
      </p:sp>
      <p:sp>
        <p:nvSpPr>
          <p:cNvPr id="3" name="Content Placeholder 2"/>
          <p:cNvSpPr>
            <a:spLocks noGrp="1"/>
          </p:cNvSpPr>
          <p:nvPr>
            <p:ph idx="1"/>
          </p:nvPr>
        </p:nvSpPr>
        <p:spPr/>
        <p:txBody>
          <a:bodyPr/>
          <a:lstStyle/>
          <a:p>
            <a:r>
              <a:rPr lang="en-US" dirty="0" smtClean="0"/>
              <a:t>“I want students to discover the answers themselves rather than me giving it to them.”</a:t>
            </a:r>
          </a:p>
          <a:p>
            <a:r>
              <a:rPr lang="en-US" dirty="0" smtClean="0"/>
              <a:t>“The more you listen to students, the more you know what to teach.”</a:t>
            </a:r>
          </a:p>
          <a:p>
            <a:r>
              <a:rPr lang="en-US" dirty="0" smtClean="0"/>
              <a:t>“Expect more from your students than you think they can do.”</a:t>
            </a:r>
          </a:p>
          <a:p>
            <a:r>
              <a:rPr lang="en-US" dirty="0" smtClean="0"/>
              <a:t>“Learning is life long.”</a:t>
            </a:r>
          </a:p>
          <a:p>
            <a:endParaRPr lang="en-US" dirty="0"/>
          </a:p>
        </p:txBody>
      </p:sp>
    </p:spTree>
    <p:extLst>
      <p:ext uri="{BB962C8B-B14F-4D97-AF65-F5344CB8AC3E}">
        <p14:creationId xmlns:p14="http://schemas.microsoft.com/office/powerpoint/2010/main" val="1208750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Who We Are</a:t>
            </a:r>
            <a:endParaRPr lang="en-US" dirty="0"/>
          </a:p>
        </p:txBody>
      </p:sp>
      <p:sp>
        <p:nvSpPr>
          <p:cNvPr id="6" name="Content Placeholder 5"/>
          <p:cNvSpPr>
            <a:spLocks noGrp="1"/>
          </p:cNvSpPr>
          <p:nvPr>
            <p:ph idx="1"/>
          </p:nvPr>
        </p:nvSpPr>
        <p:spPr>
          <a:xfrm>
            <a:off x="1295400" y="2119256"/>
            <a:ext cx="6705600" cy="4052944"/>
          </a:xfrm>
        </p:spPr>
        <p:txBody>
          <a:bodyPr>
            <a:normAutofit lnSpcReduction="10000"/>
          </a:bodyPr>
          <a:lstStyle/>
          <a:p>
            <a:pPr lvl="0">
              <a:buClr>
                <a:srgbClr val="AA2B1E"/>
              </a:buClr>
            </a:pPr>
            <a:r>
              <a:rPr lang="en-US" sz="3200" dirty="0" smtClean="0">
                <a:solidFill>
                  <a:prstClr val="black"/>
                </a:solidFill>
              </a:rPr>
              <a:t>Yvonne Alvarez – 3</a:t>
            </a:r>
            <a:r>
              <a:rPr lang="en-US" sz="3200" baseline="30000" dirty="0" smtClean="0">
                <a:solidFill>
                  <a:prstClr val="black"/>
                </a:solidFill>
              </a:rPr>
              <a:t>rd</a:t>
            </a:r>
            <a:r>
              <a:rPr lang="en-US" sz="3200" dirty="0" smtClean="0">
                <a:solidFill>
                  <a:prstClr val="black"/>
                </a:solidFill>
              </a:rPr>
              <a:t> Grade, yvonne.alvarez@omsd.net</a:t>
            </a:r>
          </a:p>
          <a:p>
            <a:pPr lvl="0">
              <a:buClr>
                <a:srgbClr val="AA2B1E"/>
              </a:buClr>
            </a:pPr>
            <a:r>
              <a:rPr lang="en-US" sz="3200" dirty="0" smtClean="0">
                <a:solidFill>
                  <a:prstClr val="black"/>
                </a:solidFill>
              </a:rPr>
              <a:t>Robin Carr – 6</a:t>
            </a:r>
            <a:r>
              <a:rPr lang="en-US" sz="3200" baseline="30000" dirty="0" smtClean="0">
                <a:solidFill>
                  <a:prstClr val="black"/>
                </a:solidFill>
              </a:rPr>
              <a:t>th</a:t>
            </a:r>
            <a:r>
              <a:rPr lang="en-US" sz="3200" dirty="0" smtClean="0">
                <a:solidFill>
                  <a:prstClr val="black"/>
                </a:solidFill>
              </a:rPr>
              <a:t> Grade, robin.carr@omsd.net</a:t>
            </a:r>
          </a:p>
          <a:p>
            <a:pPr lvl="0">
              <a:buClr>
                <a:srgbClr val="AA2B1E"/>
              </a:buClr>
            </a:pPr>
            <a:r>
              <a:rPr lang="en-US" sz="3200" dirty="0" smtClean="0">
                <a:solidFill>
                  <a:prstClr val="black"/>
                </a:solidFill>
              </a:rPr>
              <a:t>Denise Dodge – TOA Curriculum Support, denise.dodge@omsd.net</a:t>
            </a:r>
          </a:p>
          <a:p>
            <a:pPr lvl="0">
              <a:buClr>
                <a:srgbClr val="AA2B1E"/>
              </a:buClr>
            </a:pPr>
            <a:r>
              <a:rPr lang="en-US" sz="3200" dirty="0" smtClean="0">
                <a:solidFill>
                  <a:prstClr val="black"/>
                </a:solidFill>
              </a:rPr>
              <a:t>Cynthia Yates – 4</a:t>
            </a:r>
            <a:r>
              <a:rPr lang="en-US" sz="3200" baseline="30000" dirty="0" smtClean="0">
                <a:solidFill>
                  <a:prstClr val="black"/>
                </a:solidFill>
              </a:rPr>
              <a:t>th</a:t>
            </a:r>
            <a:r>
              <a:rPr lang="en-US" sz="3200" dirty="0" smtClean="0">
                <a:solidFill>
                  <a:prstClr val="black"/>
                </a:solidFill>
              </a:rPr>
              <a:t> Grade, cynthia.yates@omsd.net</a:t>
            </a:r>
            <a:endParaRPr lang="en-US" sz="3200" dirty="0" smtClean="0"/>
          </a:p>
          <a:p>
            <a:pPr marL="0" lvl="0" indent="0">
              <a:buClr>
                <a:srgbClr val="AA2B1E"/>
              </a:buClr>
              <a:buNone/>
            </a:pPr>
            <a:endParaRPr lang="en-US" dirty="0">
              <a:solidFill>
                <a:prstClr val="black"/>
              </a:solidFill>
            </a:endParaRPr>
          </a:p>
        </p:txBody>
      </p:sp>
    </p:spTree>
    <p:extLst>
      <p:ext uri="{BB962C8B-B14F-4D97-AF65-F5344CB8AC3E}">
        <p14:creationId xmlns:p14="http://schemas.microsoft.com/office/powerpoint/2010/main" val="2196222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Experience</a:t>
            </a:r>
            <a:endParaRPr lang="en-US" dirty="0"/>
          </a:p>
        </p:txBody>
      </p:sp>
      <p:sp>
        <p:nvSpPr>
          <p:cNvPr id="6" name="Content Placeholder 5"/>
          <p:cNvSpPr>
            <a:spLocks noGrp="1"/>
          </p:cNvSpPr>
          <p:nvPr>
            <p:ph idx="1"/>
          </p:nvPr>
        </p:nvSpPr>
        <p:spPr/>
        <p:txBody>
          <a:bodyPr>
            <a:normAutofit fontScale="92500"/>
          </a:bodyPr>
          <a:lstStyle/>
          <a:p>
            <a:r>
              <a:rPr lang="en-US" sz="3200" dirty="0"/>
              <a:t>Ontario-Montclair School </a:t>
            </a:r>
            <a:r>
              <a:rPr lang="en-US" sz="3200" dirty="0" smtClean="0"/>
              <a:t>District</a:t>
            </a:r>
            <a:endParaRPr lang="en-US" sz="3200" dirty="0"/>
          </a:p>
          <a:p>
            <a:r>
              <a:rPr lang="en-US" sz="3200" dirty="0"/>
              <a:t>ACES Participants </a:t>
            </a:r>
            <a:r>
              <a:rPr lang="en-US" sz="3200" dirty="0" smtClean="0"/>
              <a:t>– Algebraic </a:t>
            </a:r>
            <a:r>
              <a:rPr lang="en-US" sz="3200" dirty="0"/>
              <a:t>Concepts for Elementary </a:t>
            </a:r>
            <a:r>
              <a:rPr lang="en-US" sz="3200" dirty="0" smtClean="0"/>
              <a:t>Students</a:t>
            </a:r>
          </a:p>
          <a:p>
            <a:r>
              <a:rPr lang="en-US" sz="3200" dirty="0" smtClean="0"/>
              <a:t>Support for this work was provided by the National Science Foundation under grant Due-0962778.</a:t>
            </a:r>
            <a:endParaRPr lang="en-US" sz="3200" dirty="0"/>
          </a:p>
          <a:p>
            <a:endParaRPr lang="en-US" dirty="0"/>
          </a:p>
        </p:txBody>
      </p:sp>
    </p:spTree>
    <p:extLst>
      <p:ext uri="{BB962C8B-B14F-4D97-AF65-F5344CB8AC3E}">
        <p14:creationId xmlns:p14="http://schemas.microsoft.com/office/powerpoint/2010/main" val="1569953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5 L’s</a:t>
            </a:r>
            <a:endParaRPr lang="en-US" dirty="0"/>
          </a:p>
        </p:txBody>
      </p:sp>
      <p:sp>
        <p:nvSpPr>
          <p:cNvPr id="3" name="Content Placeholder 2"/>
          <p:cNvSpPr>
            <a:spLocks noGrp="1"/>
          </p:cNvSpPr>
          <p:nvPr>
            <p:ph idx="1"/>
          </p:nvPr>
        </p:nvSpPr>
        <p:spPr>
          <a:xfrm>
            <a:off x="2286000" y="2119257"/>
            <a:ext cx="5373445" cy="3603812"/>
          </a:xfrm>
        </p:spPr>
        <p:txBody>
          <a:bodyPr>
            <a:normAutofit fontScale="92500" lnSpcReduction="20000"/>
          </a:bodyPr>
          <a:lstStyle/>
          <a:p>
            <a:pPr marL="742950" indent="-742950">
              <a:buFont typeface="+mj-lt"/>
              <a:buAutoNum type="arabicPeriod"/>
            </a:pPr>
            <a:r>
              <a:rPr lang="en-US" sz="3600" dirty="0" smtClean="0"/>
              <a:t>What we </a:t>
            </a:r>
            <a:r>
              <a:rPr lang="en-US" sz="3600" b="1" i="1" dirty="0" smtClean="0"/>
              <a:t>Look</a:t>
            </a:r>
            <a:r>
              <a:rPr lang="en-US" sz="3600" dirty="0" smtClean="0"/>
              <a:t> for</a:t>
            </a:r>
          </a:p>
          <a:p>
            <a:pPr marL="742950" indent="-742950">
              <a:buFont typeface="+mj-lt"/>
              <a:buAutoNum type="arabicPeriod"/>
            </a:pPr>
            <a:r>
              <a:rPr lang="en-US" sz="3600" dirty="0" smtClean="0"/>
              <a:t>What we </a:t>
            </a:r>
            <a:r>
              <a:rPr lang="en-US" sz="3600" b="1" i="1" dirty="0"/>
              <a:t>L</a:t>
            </a:r>
            <a:r>
              <a:rPr lang="en-US" sz="3600" b="1" i="1" dirty="0" smtClean="0"/>
              <a:t>isten</a:t>
            </a:r>
            <a:r>
              <a:rPr lang="en-US" sz="3600" dirty="0" smtClean="0"/>
              <a:t> for</a:t>
            </a:r>
          </a:p>
          <a:p>
            <a:pPr marL="742950" indent="-742950">
              <a:buFont typeface="+mj-lt"/>
              <a:buAutoNum type="arabicPeriod"/>
            </a:pPr>
            <a:r>
              <a:rPr lang="en-US" sz="3600" dirty="0" smtClean="0"/>
              <a:t>Focus on developing </a:t>
            </a:r>
            <a:r>
              <a:rPr lang="en-US" sz="3600" b="1" i="1" dirty="0" smtClean="0"/>
              <a:t>Language</a:t>
            </a:r>
          </a:p>
          <a:p>
            <a:pPr marL="742950" indent="-742950">
              <a:buFont typeface="+mj-lt"/>
              <a:buAutoNum type="arabicPeriod"/>
            </a:pPr>
            <a:r>
              <a:rPr lang="en-US" sz="3600" dirty="0" smtClean="0"/>
              <a:t>Impacts on </a:t>
            </a:r>
            <a:r>
              <a:rPr lang="en-US" sz="3600" b="1" i="1" dirty="0" smtClean="0"/>
              <a:t>Learning</a:t>
            </a:r>
          </a:p>
          <a:p>
            <a:pPr marL="742950" indent="-742950">
              <a:buFont typeface="+mj-lt"/>
              <a:buAutoNum type="arabicPeriod"/>
            </a:pPr>
            <a:r>
              <a:rPr lang="en-US" sz="3600" dirty="0" smtClean="0"/>
              <a:t>Outcome:  Kids who </a:t>
            </a:r>
            <a:r>
              <a:rPr lang="en-US" sz="3600" b="1" i="1" dirty="0" smtClean="0"/>
              <a:t>Love</a:t>
            </a:r>
            <a:r>
              <a:rPr lang="en-US" sz="3600" dirty="0" smtClean="0"/>
              <a:t> math</a:t>
            </a:r>
          </a:p>
          <a:p>
            <a:endParaRPr lang="en-US" dirty="0"/>
          </a:p>
        </p:txBody>
      </p:sp>
    </p:spTree>
    <p:extLst>
      <p:ext uri="{BB962C8B-B14F-4D97-AF65-F5344CB8AC3E}">
        <p14:creationId xmlns:p14="http://schemas.microsoft.com/office/powerpoint/2010/main" val="1184186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a:t>
            </a:r>
            <a:endParaRPr lang="en-US" dirty="0"/>
          </a:p>
        </p:txBody>
      </p:sp>
      <p:sp>
        <p:nvSpPr>
          <p:cNvPr id="5" name="Text Placeholder 4"/>
          <p:cNvSpPr>
            <a:spLocks noGrp="1"/>
          </p:cNvSpPr>
          <p:nvPr>
            <p:ph type="body" idx="1"/>
          </p:nvPr>
        </p:nvSpPr>
        <p:spPr>
          <a:xfrm>
            <a:off x="990600" y="1981200"/>
            <a:ext cx="3506791" cy="457200"/>
          </a:xfrm>
        </p:spPr>
        <p:txBody>
          <a:bodyPr>
            <a:normAutofit/>
          </a:bodyPr>
          <a:lstStyle/>
          <a:p>
            <a:r>
              <a:rPr lang="en-US" dirty="0" smtClean="0"/>
              <a:t>Before:</a:t>
            </a:r>
            <a:endParaRPr lang="en-US" dirty="0"/>
          </a:p>
        </p:txBody>
      </p:sp>
      <p:sp>
        <p:nvSpPr>
          <p:cNvPr id="6" name="Text Placeholder 5"/>
          <p:cNvSpPr>
            <a:spLocks noGrp="1"/>
          </p:cNvSpPr>
          <p:nvPr>
            <p:ph type="body" sz="quarter" idx="3"/>
          </p:nvPr>
        </p:nvSpPr>
        <p:spPr>
          <a:xfrm>
            <a:off x="4910669" y="1905001"/>
            <a:ext cx="2944368" cy="533400"/>
          </a:xfrm>
        </p:spPr>
        <p:txBody>
          <a:bodyPr>
            <a:normAutofit/>
          </a:bodyPr>
          <a:lstStyle/>
          <a:p>
            <a:r>
              <a:rPr lang="en-US" dirty="0" smtClean="0"/>
              <a:t>After:</a:t>
            </a:r>
            <a:endParaRPr lang="en-US" dirty="0"/>
          </a:p>
        </p:txBody>
      </p:sp>
      <p:pic>
        <p:nvPicPr>
          <p:cNvPr id="4" name="Content Placeholder 3"/>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1143000" y="2590800"/>
            <a:ext cx="2944415" cy="3505200"/>
          </a:xfrm>
        </p:spPr>
      </p:pic>
      <p:pic>
        <p:nvPicPr>
          <p:cNvPr id="7" name="Content Placeholder 6"/>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4495800" y="2895600"/>
            <a:ext cx="3657600" cy="2819400"/>
          </a:xfrm>
        </p:spPr>
      </p:pic>
    </p:spTree>
    <p:extLst>
      <p:ext uri="{BB962C8B-B14F-4D97-AF65-F5344CB8AC3E}">
        <p14:creationId xmlns:p14="http://schemas.microsoft.com/office/powerpoint/2010/main" val="21418378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48 Tiles</a:t>
            </a:r>
            <a:endParaRPr lang="en-US" dirty="0"/>
          </a:p>
        </p:txBody>
      </p:sp>
      <p:pic>
        <p:nvPicPr>
          <p:cNvPr id="5" name="Picture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907564" y="1981200"/>
            <a:ext cx="3471122" cy="2895600"/>
          </a:xfrm>
        </p:spPr>
      </p:pic>
      <p:sp>
        <p:nvSpPr>
          <p:cNvPr id="3" name="Content Placeholder 2"/>
          <p:cNvSpPr>
            <a:spLocks noGrp="1"/>
          </p:cNvSpPr>
          <p:nvPr>
            <p:ph type="body" sz="half" idx="4294967295"/>
          </p:nvPr>
        </p:nvSpPr>
        <p:spPr>
          <a:xfrm rot="-60000">
            <a:off x="798062" y="1845379"/>
            <a:ext cx="4156715" cy="4169119"/>
          </a:xfrm>
        </p:spPr>
        <p:txBody>
          <a:bodyPr>
            <a:normAutofit fontScale="92500" lnSpcReduction="10000"/>
          </a:bodyPr>
          <a:lstStyle/>
          <a:p>
            <a:pPr marL="457200" indent="-457200">
              <a:buFont typeface="+mj-lt"/>
              <a:buAutoNum type="arabicPeriod"/>
            </a:pPr>
            <a:r>
              <a:rPr lang="en-US" dirty="0" smtClean="0"/>
              <a:t>If the area of a rectangle is 48 square units and the length is 8 units, what is the width?</a:t>
            </a:r>
          </a:p>
          <a:p>
            <a:pPr marL="457200" indent="-457200">
              <a:buFont typeface="+mj-lt"/>
              <a:buAutoNum type="arabicPeriod"/>
            </a:pPr>
            <a:r>
              <a:rPr lang="en-US" dirty="0"/>
              <a:t>Create </a:t>
            </a:r>
            <a:r>
              <a:rPr lang="en-US" dirty="0" smtClean="0"/>
              <a:t>one </a:t>
            </a:r>
            <a:r>
              <a:rPr lang="en-US" dirty="0"/>
              <a:t>rectangle with an area of 48 square units</a:t>
            </a:r>
            <a:r>
              <a:rPr lang="en-US" dirty="0" smtClean="0"/>
              <a:t>.</a:t>
            </a:r>
          </a:p>
          <a:p>
            <a:pPr marL="457200" indent="-457200">
              <a:buFont typeface="+mj-lt"/>
              <a:buAutoNum type="arabicPeriod"/>
            </a:pPr>
            <a:r>
              <a:rPr lang="en-US" dirty="0"/>
              <a:t>Use your tiles to create an </a:t>
            </a:r>
            <a:r>
              <a:rPr lang="en-US" b="1" dirty="0"/>
              <a:t>array</a:t>
            </a:r>
            <a:r>
              <a:rPr lang="en-US" dirty="0"/>
              <a:t> with an area of 48 square units.  Explain how you </a:t>
            </a:r>
            <a:r>
              <a:rPr lang="en-US" dirty="0" smtClean="0"/>
              <a:t>know.  </a:t>
            </a:r>
          </a:p>
          <a:p>
            <a:pPr marL="457200" indent="-457200">
              <a:buFont typeface="+mj-lt"/>
              <a:buAutoNum type="arabicPeriod"/>
            </a:pPr>
            <a:r>
              <a:rPr lang="en-US" dirty="0" smtClean="0"/>
              <a:t>I </a:t>
            </a:r>
            <a:r>
              <a:rPr lang="en-US" dirty="0"/>
              <a:t>wonder if you can build it another way?</a:t>
            </a:r>
          </a:p>
          <a:p>
            <a:pPr marL="457200" indent="-457200">
              <a:buFont typeface="+mj-lt"/>
              <a:buAutoNum type="arabicPeriod"/>
            </a:pPr>
            <a:endParaRPr lang="en-US" dirty="0"/>
          </a:p>
          <a:p>
            <a:pPr marL="457200" indent="-457200">
              <a:buFont typeface="+mj-lt"/>
              <a:buAutoNum type="arabicPeriod"/>
            </a:pPr>
            <a:endParaRPr lang="en-US" dirty="0" smtClean="0"/>
          </a:p>
          <a:p>
            <a:pPr marL="457200" indent="-457200">
              <a:buFont typeface="+mj-lt"/>
              <a:buAutoNum type="arabicPeriod"/>
            </a:pPr>
            <a:endParaRPr lang="en-US" dirty="0"/>
          </a:p>
        </p:txBody>
      </p:sp>
    </p:spTree>
    <p:extLst>
      <p:ext uri="{BB962C8B-B14F-4D97-AF65-F5344CB8AC3E}">
        <p14:creationId xmlns:p14="http://schemas.microsoft.com/office/powerpoint/2010/main" val="2903529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LISTEN</a:t>
            </a:r>
            <a:endParaRPr lang="en-US" dirty="0"/>
          </a:p>
        </p:txBody>
      </p:sp>
      <p:pic>
        <p:nvPicPr>
          <p:cNvPr id="6" name="Picture 8" descr="C:\Users\Kelli\AppData\Local\Microsoft\Windows\Temporary Internet Files\Content.IE5\N9NOVU0R\MP900444350[1].jpg"/>
          <p:cNvPicPr>
            <a:picLocks noGrp="1" noChangeAspect="1" noChangeArrowheads="1"/>
          </p:cNvPicPr>
          <p:nvPr>
            <p:ph sz="quarter" idx="13"/>
          </p:nvPr>
        </p:nvPicPr>
        <p:blipFill>
          <a:blip r:embed="rId3">
            <a:extLst>
              <a:ext uri="{28A0092B-C50C-407E-A947-70E740481C1C}">
                <a14:useLocalDpi xmlns:a14="http://schemas.microsoft.com/office/drawing/2010/main" val="0"/>
              </a:ext>
            </a:extLst>
          </a:blip>
          <a:stretch>
            <a:fillRect/>
          </a:stretch>
        </p:blipFill>
        <p:spPr bwMode="auto">
          <a:xfrm>
            <a:off x="1341120" y="3200400"/>
            <a:ext cx="3200400" cy="214005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sz="quarter" idx="14"/>
          </p:nvPr>
        </p:nvSpPr>
        <p:spPr/>
        <p:txBody>
          <a:bodyPr>
            <a:normAutofit fontScale="85000" lnSpcReduction="10000"/>
          </a:bodyPr>
          <a:lstStyle/>
          <a:p>
            <a:r>
              <a:rPr lang="en-US" dirty="0"/>
              <a:t>The Rodriguez family decided to make Tamales and give them to their friends and neighbors as Christmas presents. They made beef, chicken, and cheese tamales. They made four dozen tamales, and they are going to wrap them in bags of 5. How many bags will they need?</a:t>
            </a:r>
          </a:p>
          <a:p>
            <a:endParaRPr lang="en-US" dirty="0"/>
          </a:p>
        </p:txBody>
      </p:sp>
      <p:sp>
        <p:nvSpPr>
          <p:cNvPr id="7" name="TextBox 6"/>
          <p:cNvSpPr txBox="1"/>
          <p:nvPr/>
        </p:nvSpPr>
        <p:spPr>
          <a:xfrm>
            <a:off x="1143000" y="2209800"/>
            <a:ext cx="3683000" cy="523220"/>
          </a:xfrm>
          <a:prstGeom prst="rect">
            <a:avLst/>
          </a:prstGeom>
          <a:noFill/>
        </p:spPr>
        <p:txBody>
          <a:bodyPr wrap="square" rtlCol="0">
            <a:spAutoFit/>
          </a:bodyPr>
          <a:lstStyle/>
          <a:p>
            <a:r>
              <a:rPr lang="en-US" sz="2800" dirty="0" smtClean="0"/>
              <a:t>Tamales for Christmas</a:t>
            </a:r>
            <a:endParaRPr lang="en-US" sz="2800" dirty="0"/>
          </a:p>
        </p:txBody>
      </p:sp>
    </p:spTree>
    <p:extLst>
      <p:ext uri="{BB962C8B-B14F-4D97-AF65-F5344CB8AC3E}">
        <p14:creationId xmlns:p14="http://schemas.microsoft.com/office/powerpoint/2010/main" val="6847338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 - BEFORE</a:t>
            </a:r>
            <a:endParaRPr lang="en-US" dirty="0"/>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676400"/>
            <a:ext cx="5791200" cy="5486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13235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Language - NOW</a:t>
            </a:r>
            <a:endParaRPr lang="en-US" dirty="0"/>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59265" y="2119313"/>
            <a:ext cx="4804833" cy="3603625"/>
          </a:xfrm>
        </p:spPr>
      </p:pic>
    </p:spTree>
    <p:extLst>
      <p:ext uri="{BB962C8B-B14F-4D97-AF65-F5344CB8AC3E}">
        <p14:creationId xmlns:p14="http://schemas.microsoft.com/office/powerpoint/2010/main" val="36925941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1896</TotalTime>
  <Words>537</Words>
  <Application>Microsoft Office PowerPoint</Application>
  <PresentationFormat>On-screen Show (4:3)</PresentationFormat>
  <Paragraphs>88</Paragraphs>
  <Slides>17</Slides>
  <Notes>14</Notes>
  <HiddenSlides>0</HiddenSlides>
  <MMClips>1</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Pushpin</vt:lpstr>
      <vt:lpstr>Office Theme</vt:lpstr>
      <vt:lpstr>The 5 L’s of the Common Core Math Classroom</vt:lpstr>
      <vt:lpstr>Who We Are</vt:lpstr>
      <vt:lpstr>Experience</vt:lpstr>
      <vt:lpstr>The 5 L’s</vt:lpstr>
      <vt:lpstr>LOOK</vt:lpstr>
      <vt:lpstr>48 Tiles</vt:lpstr>
      <vt:lpstr>LISTEN</vt:lpstr>
      <vt:lpstr>Language - BEFORE</vt:lpstr>
      <vt:lpstr>Language - NOW</vt:lpstr>
      <vt:lpstr>LEARNING</vt:lpstr>
      <vt:lpstr>How do you know learning has taken place?</vt:lpstr>
      <vt:lpstr>Students engaged in learning!</vt:lpstr>
      <vt:lpstr>LOVING - Student Quotes</vt:lpstr>
      <vt:lpstr>The Cake Problem</vt:lpstr>
      <vt:lpstr>The Cake Problem</vt:lpstr>
      <vt:lpstr>Questions?/Comments</vt:lpstr>
      <vt:lpstr>Teacher Quotes</vt:lpstr>
    </vt:vector>
  </TitlesOfParts>
  <Company>Ontario-Montclair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5 L’s of the Common Core Math Classroom</dc:title>
  <dc:creator>Denise Dodge</dc:creator>
  <cp:lastModifiedBy>Yvonne Alvarez</cp:lastModifiedBy>
  <cp:revision>112</cp:revision>
  <dcterms:created xsi:type="dcterms:W3CDTF">2015-10-05T00:19:12Z</dcterms:created>
  <dcterms:modified xsi:type="dcterms:W3CDTF">2016-02-27T18:40:46Z</dcterms:modified>
</cp:coreProperties>
</file>